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90" r:id="rId2"/>
    <p:sldId id="289" r:id="rId3"/>
    <p:sldId id="283" r:id="rId4"/>
    <p:sldId id="285" r:id="rId5"/>
    <p:sldId id="309" r:id="rId6"/>
    <p:sldId id="314" r:id="rId7"/>
    <p:sldId id="315" r:id="rId8"/>
    <p:sldId id="316" r:id="rId9"/>
    <p:sldId id="317" r:id="rId10"/>
    <p:sldId id="318" r:id="rId11"/>
    <p:sldId id="288" r:id="rId12"/>
    <p:sldId id="319" r:id="rId13"/>
    <p:sldId id="278" r:id="rId14"/>
    <p:sldId id="32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72BC"/>
    <a:srgbClr val="ED1B34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83" d="100"/>
          <a:sy n="83" d="100"/>
        </p:scale>
        <p:origin x="-12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пы булитов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5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19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06.06.2019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06.06.2019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06.06.2019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49" r:id="rId3"/>
    <p:sldLayoutId id="2147483660" r:id="rId4"/>
    <p:sldLayoutId id="2147483662" r:id="rId5"/>
    <p:sldLayoutId id="2147483663" r:id="rId6"/>
    <p:sldLayoutId id="214748366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93" r:id="rId16"/>
    <p:sldLayoutId id="2147483695" r:id="rId17"/>
    <p:sldLayoutId id="2147483696" r:id="rId18"/>
    <p:sldLayoutId id="2147483697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svyaz.ru/ru/activity/govservices/2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pbank.ru/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64513"/>
              </p:ext>
            </p:extLst>
          </p:nvPr>
        </p:nvGraphicFramePr>
        <p:xfrm>
          <a:off x="185051" y="873204"/>
          <a:ext cx="877389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Северный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завоз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</a:t>
                      </a:r>
                      <a:r>
                        <a:rPr lang="ru-RU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существляет деятельность в регионах с затрудненной транспортной доступностью, определяемую Правительством РФ (Постановление Правительства РФ от 23.05.2000 № 402 «Об утверждении перечня районов Крайнего Севера и приравненных к ним местностей с ограниченными сроками завоза грузов (продукции))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93204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204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4149080"/>
            <a:ext cx="19367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ГАРАНТИИ*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813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61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34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58011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9636" y="3162177"/>
            <a:ext cx="286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гарантия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руб. –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часа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часов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20114" y="4589291"/>
            <a:ext cx="2231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4% годовых – до 2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 – более 3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4752" y="6021288"/>
            <a:ext cx="5864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Минимальная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стоимость банковской гарантии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 999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8596" y="692621"/>
            <a:ext cx="7977114" cy="792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2400" kern="1200" dirty="0">
                <a:solidFill>
                  <a:srgbClr val="0072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000" dirty="0" smtClean="0">
                <a:solidFill>
                  <a:srgbClr val="F37065"/>
                </a:solidFill>
              </a:rPr>
              <a:t>5</a:t>
            </a:r>
            <a:r>
              <a:rPr lang="ru-RU" sz="2000" dirty="0" smtClean="0"/>
              <a:t> шагов до получения кредита через портал АИС НГС</a:t>
            </a:r>
            <a:endParaRPr lang="ru-RU" sz="2000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25982" y="3161642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и авторизация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УКЭП)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endCxn id="26" idx="2"/>
          </p:cNvCxnSpPr>
          <p:nvPr/>
        </p:nvCxnSpPr>
        <p:spPr>
          <a:xfrm flipV="1">
            <a:off x="1115616" y="2805951"/>
            <a:ext cx="6887886" cy="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43432" y="2511220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5656" y="2511220"/>
            <a:ext cx="1133073" cy="1008112"/>
            <a:chOff x="2302248" y="2420888"/>
            <a:chExt cx="1133073" cy="1008112"/>
          </a:xfrm>
        </p:grpSpPr>
        <p:sp>
          <p:nvSpPr>
            <p:cNvPr id="14" name="Объект 3"/>
            <p:cNvSpPr txBox="1">
              <a:spLocks/>
            </p:cNvSpPr>
            <p:nvPr/>
          </p:nvSpPr>
          <p:spPr>
            <a:xfrm>
              <a:off x="2302248" y="3071310"/>
              <a:ext cx="1133073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Заявка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585194" y="2420888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059832" y="2511220"/>
            <a:ext cx="1246380" cy="1008112"/>
            <a:chOff x="3330156" y="2993952"/>
            <a:chExt cx="1246380" cy="1008112"/>
          </a:xfrm>
        </p:grpSpPr>
        <p:sp>
          <p:nvSpPr>
            <p:cNvPr id="17" name="Объект 3"/>
            <p:cNvSpPr txBox="1">
              <a:spLocks/>
            </p:cNvSpPr>
            <p:nvPr/>
          </p:nvSpPr>
          <p:spPr>
            <a:xfrm>
              <a:off x="3330156" y="3644374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Анкета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665314" y="2993952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70319" y="2511220"/>
            <a:ext cx="1246380" cy="1008112"/>
            <a:chOff x="4410276" y="3552764"/>
            <a:chExt cx="1246380" cy="1008112"/>
          </a:xfrm>
        </p:grpSpPr>
        <p:sp>
          <p:nvSpPr>
            <p:cNvPr id="20" name="Объект 3"/>
            <p:cNvSpPr txBox="1">
              <a:spLocks/>
            </p:cNvSpPr>
            <p:nvPr/>
          </p:nvSpPr>
          <p:spPr>
            <a:xfrm>
              <a:off x="4410276" y="420318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Обеспечение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4745434" y="355276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77948" y="2511220"/>
            <a:ext cx="1246380" cy="1008112"/>
            <a:chOff x="5490396" y="4091324"/>
            <a:chExt cx="1246380" cy="1008112"/>
          </a:xfrm>
        </p:grpSpPr>
        <p:sp>
          <p:nvSpPr>
            <p:cNvPr id="23" name="Объект 3"/>
            <p:cNvSpPr txBox="1">
              <a:spLocks/>
            </p:cNvSpPr>
            <p:nvPr/>
          </p:nvSpPr>
          <p:spPr>
            <a:xfrm>
              <a:off x="5490396" y="4741746"/>
              <a:ext cx="1246380" cy="357690"/>
            </a:xfrm>
            <a:prstGeom prst="rect">
              <a:avLst/>
            </a:prstGeom>
          </p:spPr>
          <p:txBody>
            <a:bodyPr vert="horz" lIns="36000" tIns="0" rIns="0" bIns="0" rtlCol="0" anchor="t">
              <a:noAutofit/>
            </a:bodyPr>
            <a:lstStyle>
              <a:lvl1pPr marL="402258" indent="-402258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71559" indent="-335215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3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40861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77205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13550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949894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486239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022583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558927" indent="-268172" algn="l" defTabSz="107268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1200"/>
                </a:spcBef>
                <a:buClr>
                  <a:srgbClr val="0070C0"/>
                </a:buClr>
                <a:buNone/>
              </a:pPr>
              <a:r>
                <a:rPr lang="ru-RU" sz="1400" b="1" dirty="0" smtClean="0">
                  <a:solidFill>
                    <a:srgbClr val="0072BC"/>
                  </a:solidFill>
                  <a:latin typeface="Arial" pitchFamily="34" charset="0"/>
                  <a:cs typeface="Arial" pitchFamily="34" charset="0"/>
                </a:rPr>
                <a:t>Документы</a:t>
              </a:r>
              <a:endParaRPr lang="ru-RU" sz="1200" b="1" dirty="0">
                <a:solidFill>
                  <a:srgbClr val="0072B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825554" y="4091324"/>
              <a:ext cx="576064" cy="576064"/>
            </a:xfrm>
            <a:prstGeom prst="ellipse">
              <a:avLst/>
            </a:prstGeom>
            <a:solidFill>
              <a:srgbClr val="007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Объект 3"/>
          <p:cNvSpPr txBox="1">
            <a:spLocks/>
          </p:cNvSpPr>
          <p:nvPr/>
        </p:nvSpPr>
        <p:spPr>
          <a:xfrm>
            <a:off x="7668344" y="3168341"/>
            <a:ext cx="1246380" cy="357690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Отправка на рассмотрение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03502" y="2517919"/>
            <a:ext cx="576064" cy="576064"/>
          </a:xfrm>
          <a:prstGeom prst="ellipse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8115632" y="2630969"/>
            <a:ext cx="288032" cy="31683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бъект 3"/>
          <p:cNvSpPr txBox="1">
            <a:spLocks/>
          </p:cNvSpPr>
          <p:nvPr/>
        </p:nvSpPr>
        <p:spPr>
          <a:xfrm>
            <a:off x="543433" y="4029219"/>
            <a:ext cx="7844992" cy="153785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Для регистрации на портале и подписания документов обязательно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ключа электронной подписи (УКЭП)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субъекта МСП и поручителя/залогодателя</a:t>
            </a:r>
          </a:p>
          <a:p>
            <a:pPr marL="0" indent="0" algn="just"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Ключ электронной подписи можно получить в удостоверяющем центре, аккредитованном в Министерстве связи и массовых коммуникаций Российской Федерации. Перечень удостоверяющих центров доступен на официальном сайте министерства в разделе «Аккредитация удостоверяющих центров»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://minsvyaz.ru/ru/activity/govservices/2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бъект 3"/>
          <p:cNvSpPr txBox="1">
            <a:spLocks/>
          </p:cNvSpPr>
          <p:nvPr/>
        </p:nvSpPr>
        <p:spPr>
          <a:xfrm>
            <a:off x="1697073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3331247" y="3527799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~2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479689" y="3760757"/>
            <a:ext cx="703550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бъект 3"/>
          <p:cNvSpPr txBox="1">
            <a:spLocks/>
          </p:cNvSpPr>
          <p:nvPr/>
        </p:nvSpPr>
        <p:spPr>
          <a:xfrm>
            <a:off x="4407998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 залога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 мин.</a:t>
            </a:r>
          </a:p>
          <a:p>
            <a:pPr marL="0" indent="0" algn="ctr">
              <a:spcBef>
                <a:spcPts val="600"/>
              </a:spcBef>
              <a:buClr>
                <a:srgbClr val="0070C0"/>
              </a:buClr>
              <a:buNone/>
            </a:pPr>
            <a:r>
              <a:rPr lang="ru-RU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оручительство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~1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мин.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бъект 3"/>
          <p:cNvSpPr txBox="1">
            <a:spLocks/>
          </p:cNvSpPr>
          <p:nvPr/>
        </p:nvSpPr>
        <p:spPr>
          <a:xfrm>
            <a:off x="6215627" y="3527799"/>
            <a:ext cx="1371022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Минимальное время загрузки всех документов           </a:t>
            </a:r>
            <a:r>
              <a:rPr lang="en-US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~</a:t>
            </a:r>
            <a:r>
              <a:rPr lang="ru-RU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120 мин.*</a:t>
            </a:r>
            <a:endParaRPr lang="ru-RU" sz="1050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225982" y="6569069"/>
            <a:ext cx="8665606" cy="244307"/>
          </a:xfrm>
          <a:prstGeom prst="rect">
            <a:avLst/>
          </a:prstGeom>
        </p:spPr>
        <p:txBody>
          <a:bodyPr vert="horz" lIns="36000" tIns="0" rIns="0" bIns="0" rtlCol="0" anchor="t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0070C0"/>
              </a:buClr>
              <a:buNone/>
            </a:pP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* - время загрузки зависит от количеств</a:t>
            </a:r>
            <a:r>
              <a:rPr lang="ru-RU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7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объектов обеспечения, вида кредитного продукта, наличия готовых скан-копий всех документов и скорости Интернет</a:t>
            </a:r>
            <a:endParaRPr lang="ru-RU" sz="7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535308" y="4869160"/>
            <a:ext cx="7468194" cy="1194463"/>
          </a:xfrm>
          <a:prstGeom prst="roundRect">
            <a:avLst>
              <a:gd name="adj" fmla="val 0"/>
            </a:avLst>
          </a:prstGeom>
          <a:ln w="3175">
            <a:noFill/>
          </a:ln>
        </p:spPr>
        <p:txBody>
          <a:bodyPr vert="horz" lIns="36000" tIns="0" rIns="0" bIns="0" rtlCol="0" anchor="ctr">
            <a:noAutofit/>
          </a:bodyPr>
          <a:lstStyle>
            <a:lvl1pPr marL="402258" indent="-402258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1559" indent="-335215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40861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77205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13550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49894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86239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22583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58927" indent="-268172" algn="l" defTabSz="10726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Ознакомиться с детальной информацией по порядку регистрации и авторизации на портале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АИС НГС, а также </a:t>
            </a: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формированию и отправке кредитной заявки можно ознакомиться в: </a:t>
            </a: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созданию кредитной заявки в системе АИС НГС</a:t>
            </a: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Инструкции по </a:t>
            </a:r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регистрации и авторизации пользователей в системе АИС НГС</a:t>
            </a:r>
          </a:p>
        </p:txBody>
      </p:sp>
      <p:sp>
        <p:nvSpPr>
          <p:cNvPr id="36" name="Нашивка 35"/>
          <p:cNvSpPr/>
          <p:nvPr/>
        </p:nvSpPr>
        <p:spPr>
          <a:xfrm>
            <a:off x="323528" y="4392964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323528" y="5242263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34449" y="5157192"/>
            <a:ext cx="805708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4449" y="4339626"/>
            <a:ext cx="8211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4449" y="5805264"/>
            <a:ext cx="78529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шивка 40"/>
          <p:cNvSpPr/>
          <p:nvPr/>
        </p:nvSpPr>
        <p:spPr>
          <a:xfrm>
            <a:off x="323528" y="4774292"/>
            <a:ext cx="140127" cy="298241"/>
          </a:xfrm>
          <a:prstGeom prst="chevron">
            <a:avLst/>
          </a:prstGeom>
          <a:solidFill>
            <a:srgbClr val="F37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1214702"/>
            <a:ext cx="27305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Ввод ИНН, СНИЛС, ОГРН, выбор сертификата УКЭП, получение логина и пароля, принятие условий Пользовательского соглашения, авторизация на портале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28708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41437" y="1864889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полей с параметрами кредита (цель, сумма, срок, продукт, источник погашения, валюта)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864605" y="169800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503256" y="1214702"/>
            <a:ext cx="165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Заполнение карточки ЮЛ, части информации заполнена автоматически из внешних источников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526424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871037" y="1864889"/>
            <a:ext cx="1573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Заведение карточек объектов залога и поручительства, добавление ЮЛ / ФЛ поручителя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894205" y="1943623"/>
            <a:ext cx="0" cy="58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641091" y="1214702"/>
            <a:ext cx="1650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ru-RU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Добавление документов на заявку, система автоматически формирует пакет документов, которые необходимо приложить и подписать УКЭП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664259" y="1287084"/>
            <a:ext cx="0" cy="12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/>
          <p:cNvSpPr/>
          <p:nvPr/>
        </p:nvSpPr>
        <p:spPr>
          <a:xfrm>
            <a:off x="361379" y="104292"/>
            <a:ext cx="775425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lvl="0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Портал АИС НГС –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smbfin.ru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585317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Консультации и техническая поддержка:  </a:t>
            </a: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тел.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800 </a:t>
            </a:r>
            <a:r>
              <a:rPr lang="ru-RU" sz="1000" b="1" dirty="0" smtClean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30 20 100, 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электронный адрес: </a:t>
            </a:r>
            <a:r>
              <a:rPr lang="en-US" sz="1000" b="1" dirty="0">
                <a:solidFill>
                  <a:srgbClr val="ED1B34"/>
                </a:solidFill>
                <a:latin typeface="Arial" pitchFamily="34" charset="0"/>
                <a:cs typeface="Arial" pitchFamily="34" charset="0"/>
              </a:rPr>
              <a:t>msbsupport@mspbank.ru</a:t>
            </a:r>
            <a:endParaRPr lang="ru-RU" sz="1000" b="1" dirty="0">
              <a:solidFill>
                <a:srgbClr val="ED1B3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47"/>
          <a:stretch/>
        </p:blipFill>
        <p:spPr bwMode="auto">
          <a:xfrm>
            <a:off x="166977" y="227346"/>
            <a:ext cx="6997311" cy="651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5" y="227346"/>
            <a:ext cx="2073254" cy="94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699792" y="548680"/>
            <a:ext cx="4536504" cy="5544615"/>
          </a:xfrm>
        </p:spPr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Благодарим</a:t>
            </a:r>
            <a:br>
              <a:rPr lang="ru-RU" dirty="0" smtClean="0">
                <a:solidFill>
                  <a:srgbClr val="4D4D4D"/>
                </a:solidFill>
              </a:rPr>
            </a:br>
            <a:r>
              <a:rPr lang="ru-RU" dirty="0" smtClean="0">
                <a:solidFill>
                  <a:srgbClr val="4D4D4D"/>
                </a:solidFill>
              </a:rPr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800" u="sng" dirty="0" smtClean="0">
                <a:solidFill>
                  <a:srgbClr val="0072BC"/>
                </a:solidFill>
              </a:rPr>
              <a:t/>
            </a:r>
            <a:br>
              <a:rPr lang="ru-RU" sz="1800" u="sng" dirty="0" smtClean="0">
                <a:solidFill>
                  <a:srgbClr val="0072BC"/>
                </a:solidFill>
              </a:rPr>
            </a:br>
            <a:r>
              <a:rPr lang="ru-RU" dirty="0">
                <a:solidFill>
                  <a:srgbClr val="4D4D4D"/>
                </a:solidFill>
              </a:rPr>
              <a:t/>
            </a:r>
            <a:br>
              <a:rPr lang="ru-RU" dirty="0">
                <a:solidFill>
                  <a:srgbClr val="4D4D4D"/>
                </a:solidFill>
              </a:rPr>
            </a:br>
            <a:r>
              <a:rPr lang="ru-RU" dirty="0" err="1">
                <a:solidFill>
                  <a:srgbClr val="4D4D4D"/>
                </a:solidFill>
              </a:rPr>
              <a:t>Лиценберг</a:t>
            </a:r>
            <a:r>
              <a:rPr lang="ru-RU" dirty="0">
                <a:solidFill>
                  <a:srgbClr val="4D4D4D"/>
                </a:solidFill>
              </a:rPr>
              <a:t> Виктория</a:t>
            </a:r>
            <a:br>
              <a:rPr lang="ru-RU" dirty="0">
                <a:solidFill>
                  <a:srgbClr val="4D4D4D"/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Региональный менеджер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Департамента региональных программ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+7 (914) 447 2442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+7 (963) 716 64 83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u="sng" dirty="0">
                <a:solidFill>
                  <a:srgbClr val="0072BC"/>
                </a:solidFill>
                <a:hlinkClick r:id="rId2"/>
              </a:rPr>
              <a:t>www.mspbank.ru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5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3869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790146"/>
              </p:ext>
            </p:extLst>
          </p:nvPr>
        </p:nvGraphicFramePr>
        <p:xfrm>
          <a:off x="122720" y="894224"/>
          <a:ext cx="8841768" cy="1526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8111"/>
                <a:gridCol w="2863408"/>
                <a:gridCol w="3010249"/>
              </a:tblGrid>
              <a:tr h="53255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«Микрокредит»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94107"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«Дальневосточный федеральный округ»</a:t>
                      </a:r>
                      <a:endParaRPr lang="ru-RU" sz="10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«Моногорода»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 МСП зарегистрирован или осуществляет предпринимательскую деятельность на территории моногорода)</a:t>
                      </a:r>
                      <a:endParaRPr lang="ru-RU" sz="1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«Мама – предприниматель»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(субъект МСП, получивший грант в рамках федерального образовательного проекта по развитию женского предпринимательства «Мама – предприниматель»)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2638653"/>
            <a:ext cx="801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На организацию и (или) развитие бизнеса в части пополнения оборотных средств, финансирования текущей деятельности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включая выплату заработной платы и пр. платежи, за исключением уплаты налогов и сборов), а также финансирования инвестиций.</a:t>
            </a:r>
          </a:p>
          <a:p>
            <a:pPr algn="ctr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допускается рефинансирование ранее выданных кредитов (займов).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085" y="5203717"/>
            <a:ext cx="88665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149160" y="6063099"/>
            <a:ext cx="121544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СТАВКА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430" y="4569116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20" y="5476652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43" y="3637638"/>
            <a:ext cx="639863" cy="625153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>
          <a:xfrm>
            <a:off x="137431" y="116632"/>
            <a:ext cx="8178986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начинающих предпринимателей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4544" y="4226751"/>
            <a:ext cx="1515099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smtClean="0"/>
              <a:t>СУММА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1600" y="3871377"/>
            <a:ext cx="76328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itchFamily="34" charset="0"/>
                <a:cs typeface="Arial" pitchFamily="34" charset="0"/>
              </a:rPr>
              <a:t>Не более 500 тыс. рублей и не более 1 кредита одному Заемщику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4979" y="479715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itchFamily="34" charset="0"/>
                <a:cs typeface="Arial" pitchFamily="34" charset="0"/>
              </a:rPr>
              <a:t>Не более 36 месяцев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64979" y="5613561"/>
            <a:ext cx="2349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,6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%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годовых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986" y="3023039"/>
            <a:ext cx="658914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defRPr sz="1000" b="1">
                <a:solidFill>
                  <a:srgbClr val="0072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84796" y="2495245"/>
            <a:ext cx="504056" cy="504056"/>
            <a:chOff x="184796" y="1844824"/>
            <a:chExt cx="504056" cy="504056"/>
          </a:xfrm>
        </p:grpSpPr>
        <p:sp>
          <p:nvSpPr>
            <p:cNvPr id="8" name="Овал 7"/>
            <p:cNvSpPr/>
            <p:nvPr/>
          </p:nvSpPr>
          <p:spPr>
            <a:xfrm>
              <a:off x="184796" y="1844824"/>
              <a:ext cx="504056" cy="504056"/>
            </a:xfrm>
            <a:prstGeom prst="ellipse">
              <a:avLst/>
            </a:prstGeom>
            <a:noFill/>
            <a:ln w="22225">
              <a:solidFill>
                <a:srgbClr val="F37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0"/>
            </p:cNvCxnSpPr>
            <p:nvPr/>
          </p:nvCxnSpPr>
          <p:spPr>
            <a:xfrm>
              <a:off x="436824" y="1844824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36824" y="210141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>
              <a:off x="292848" y="1981427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>
              <a:off x="583276" y="1978268"/>
              <a:ext cx="0" cy="207608"/>
            </a:xfrm>
            <a:prstGeom prst="line">
              <a:avLst/>
            </a:prstGeom>
            <a:ln w="19050">
              <a:solidFill>
                <a:srgbClr val="F370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251520" y="3542711"/>
            <a:ext cx="8543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1520" y="4478815"/>
            <a:ext cx="83273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21140" y="5442928"/>
            <a:ext cx="7751260" cy="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638443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8181"/>
            <a:ext cx="7378050" cy="1052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5051" y="3906174"/>
            <a:ext cx="7378050" cy="10965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7283744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7283744" cy="17346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933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90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53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896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545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11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368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531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874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523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17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3" y="328498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552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75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48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49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837876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459568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459568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68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18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474597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25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Цель кредитования</a:t>
            </a:r>
          </a:p>
        </p:txBody>
      </p:sp>
      <p:sp>
        <p:nvSpPr>
          <p:cNvPr id="122" name="Прямоугольник 121"/>
          <p:cNvSpPr/>
          <p:nvPr/>
        </p:nvSpPr>
        <p:spPr>
          <a:xfrm>
            <a:off x="2179119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4860031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(«</a:t>
            </a:r>
            <a:r>
              <a:rPr lang="ru-RU" sz="1200" b="1" u="sng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дисконтные карты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»)</a:t>
            </a:r>
            <a:endParaRPr lang="ru-RU" sz="1200" b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145367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145367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145367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28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173186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8302" y="2331534"/>
            <a:ext cx="387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90520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5210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25669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7887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62577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8302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8,5%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90521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5210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83585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</a:t>
            </a:r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1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38" name="Прямоугольник 137"/>
          <p:cNvSpPr/>
          <p:nvPr/>
        </p:nvSpPr>
        <p:spPr>
          <a:xfrm>
            <a:off x="7430164" y="1590466"/>
            <a:ext cx="1706984" cy="455509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помимо ценовых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преференций (процентная ставка 8,5% годовых) </a:t>
            </a:r>
            <a:r>
              <a:rPr lang="ru-RU" sz="1000" i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могут применяться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льготы по собственному участию в инвестиционном. проекте (10-15%),</a:t>
            </a:r>
          </a:p>
          <a:p>
            <a:pPr lvl="0" defTabSz="914400"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погашения части (до 50%) суммы основного долга в конце срока,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возможность оформления </a:t>
            </a:r>
            <a:r>
              <a:rPr lang="ru-RU" sz="1000" i="1" dirty="0" err="1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недообеспеченных</a:t>
            </a: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 сделок (50-70% обеспечения) под рыночную 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ставку,</a:t>
            </a: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lvl="0" indent="-171450" defTabSz="914400">
              <a:buFont typeface="Wingdings" pitchFamily="2" charset="2"/>
              <a:buChar char="ü"/>
              <a:defRPr/>
            </a:pPr>
            <a:r>
              <a:rPr lang="ru-RU" sz="1000" i="1" dirty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б</a:t>
            </a:r>
            <a:r>
              <a:rPr lang="ru-RU" sz="1000" i="1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олее простой процесс рассмотрения заявок…</a:t>
            </a:r>
            <a:endParaRPr lang="ru-RU" sz="1000" i="1" dirty="0">
              <a:solidFill>
                <a:srgbClr val="ED1B3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835463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571354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37033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031127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486356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24113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835463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571354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818701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68785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44355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99583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018107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408692" y="3719591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986300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19887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524468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32585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cxnSp>
        <p:nvCxnSpPr>
          <p:cNvPr id="157" name="Прямая со стрелкой 156"/>
          <p:cNvCxnSpPr/>
          <p:nvPr/>
        </p:nvCxnSpPr>
        <p:spPr>
          <a:xfrm flipV="1">
            <a:off x="7164289" y="2193831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7164289" y="3566756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7164289" y="4380787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flipV="1">
            <a:off x="7164289" y="5210183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V="1">
            <a:off x="7164289" y="5880125"/>
            <a:ext cx="243778" cy="6260"/>
          </a:xfrm>
          <a:prstGeom prst="straightConnector1">
            <a:avLst/>
          </a:prstGeom>
          <a:ln w="25400">
            <a:solidFill>
              <a:srgbClr val="0072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b05frv\Desktop\iceberg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659" y="2142425"/>
            <a:ext cx="390284" cy="42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extBox 123"/>
          <p:cNvSpPr txBox="1"/>
          <p:nvPr/>
        </p:nvSpPr>
        <p:spPr>
          <a:xfrm>
            <a:off x="6366661" y="2524254"/>
            <a:ext cx="661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Северный завоз</a:t>
            </a: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39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6505574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46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6960482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827890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113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1725"/>
              </p:ext>
            </p:extLst>
          </p:nvPr>
        </p:nvGraphicFramePr>
        <p:xfrm>
          <a:off x="185051" y="873204"/>
          <a:ext cx="8773898" cy="512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округа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(моногорода)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хозяйством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25400"/>
              </p:ext>
            </p:extLst>
          </p:nvPr>
        </p:nvGraphicFramePr>
        <p:xfrm>
          <a:off x="185051" y="873204"/>
          <a:ext cx="8773898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Стартапу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импортозамещения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лет;</a:t>
                      </a:r>
                      <a:endParaRPr lang="en-US" sz="1000" b="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положительный финансовый 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по данным бухгалтерской отчетности за последний календарный год положительные чистые активы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</TotalTime>
  <Words>2056</Words>
  <Application>Microsoft Office PowerPoint</Application>
  <PresentationFormat>Экран (4:3)</PresentationFormat>
  <Paragraphs>284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Специальное оформление</vt:lpstr>
      <vt:lpstr>Инструменты поддержки малого и среднего предпринимательства</vt:lpstr>
      <vt:lpstr>О Банке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8 800 30 20 100   Лиценберг Виктория Региональный менеджер  Департамента региональных программ   +7 (914) 447 2442 +7 (963) 716 64 83  www.mspbank.ru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Лиценберг Виктория Константиновна</cp:lastModifiedBy>
  <cp:revision>247</cp:revision>
  <cp:lastPrinted>2017-11-27T08:27:26Z</cp:lastPrinted>
  <dcterms:created xsi:type="dcterms:W3CDTF">2017-08-03T13:00:25Z</dcterms:created>
  <dcterms:modified xsi:type="dcterms:W3CDTF">2019-06-06T01:07:06Z</dcterms:modified>
</cp:coreProperties>
</file>